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008112"/>
          </a:xfrm>
        </p:spPr>
        <p:txBody>
          <a:bodyPr>
            <a:normAutofit/>
          </a:bodyPr>
          <a:lstStyle/>
          <a:p>
            <a:pPr algn="ctr"/>
            <a:r>
              <a:rPr lang="ar-IQ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الاحجار</a:t>
            </a:r>
            <a:endParaRPr lang="en-US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4896544"/>
          </a:xfrm>
        </p:spPr>
        <p:txBody>
          <a:bodyPr>
            <a:normAutofit/>
          </a:bodyPr>
          <a:lstStyle/>
          <a:p>
            <a:pPr algn="r"/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ويطلق لفظ أحجار البناء على الأحجار الممكن استخدامها في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أغراض 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البناء( بناء </a:t>
            </a:r>
            <a:r>
              <a:rPr lang="ar-IQ" sz="3200" dirty="0" err="1" smtClean="0">
                <a:latin typeface="Times New Roman" pitchFamily="18" charset="0"/>
                <a:cs typeface="Times New Roman" pitchFamily="18" charset="0"/>
              </a:rPr>
              <a:t>الحوائط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والجدران 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، ورصف الطرق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) كما 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يطلق لفظ أحجار الزينة على تلك الأحجار التي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تعطي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انعكاسات 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جميلة للضوء عند قطعها وصقلها ، والتي تكسى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  واجهات 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المباني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والأرضيات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وتستخدم </a:t>
            </a:r>
            <a:r>
              <a:rPr lang="ar-IQ" sz="3200" dirty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الأعمال مثل الزخرفية.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وقد أدى توفر مادة الحجر إلى شيوع استخدامها ، مع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IQ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IQ" sz="3200" dirty="0" smtClean="0">
                <a:latin typeface="Times New Roman" pitchFamily="18" charset="0"/>
                <a:cs typeface="Times New Roman" pitchFamily="18" charset="0"/>
              </a:rPr>
              <a:t>العناية بتهذيبها وصقلها وتنسيقها وتركها ظاهرة في البناء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86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87624" y="332656"/>
            <a:ext cx="7498080" cy="1296144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٤- </a:t>
            </a:r>
            <a:r>
              <a:rPr lang="ar-IQ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الكرانيت</a:t>
            </a:r>
            <a:endParaRPr lang="ar-IQ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الأصناف</a:t>
            </a:r>
          </a:p>
          <a:p>
            <a:pPr marL="82296" indent="0" algn="r">
              <a:buNone/>
            </a:pPr>
            <a:r>
              <a:rPr lang="ar-IQ" sz="2800" dirty="0" err="1">
                <a:latin typeface="Times New Roman" pitchFamily="18" charset="0"/>
                <a:cs typeface="Times New Roman" pitchFamily="18" charset="0"/>
              </a:rPr>
              <a:t>لاتوجد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 أصناف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7776864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1043608" y="5845914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ملاحظة: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يكون </a:t>
            </a:r>
            <a:r>
              <a:rPr lang="ar-IQ" sz="2400" dirty="0" err="1">
                <a:latin typeface="Times New Roman" pitchFamily="18" charset="0"/>
                <a:cs typeface="Times New Roman" pitchFamily="18" charset="0"/>
              </a:rPr>
              <a:t>الكرانيت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 خاليا من المعادن التي تودي الى ظهور بقع في الأجواء الطبيعية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71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692696"/>
            <a:ext cx="7704856" cy="5555704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تنقسم الصخور المكونة للحجر إلى ثلاثة أنواع:</a:t>
            </a:r>
          </a:p>
          <a:p>
            <a:pPr marL="82296" indent="0" algn="r">
              <a:buNone/>
            </a:pPr>
            <a:r>
              <a:rPr lang="ar-IQ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الصخور النارية: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وتتكون نتيجة انصهار المعادن (غالباً نتيجة البراكين). وتمتاز بألوانها القاتمة، ومساميتها القليلة، وقوتها العالية، ووزنها الثقيل ومن </a:t>
            </a:r>
            <a:r>
              <a:rPr lang="ar-IQ" sz="2400" dirty="0" err="1" smtClean="0">
                <a:latin typeface="Times New Roman" pitchFamily="18" charset="0"/>
                <a:cs typeface="Times New Roman" pitchFamily="18" charset="0"/>
              </a:rPr>
              <a:t>امثلتھا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dirty="0" err="1" smtClean="0">
                <a:latin typeface="Times New Roman" pitchFamily="18" charset="0"/>
                <a:cs typeface="Times New Roman" pitchFamily="18" charset="0"/>
              </a:rPr>
              <a:t>الجرانیت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dirty="0" err="1" smtClean="0">
                <a:latin typeface="Times New Roman" pitchFamily="18" charset="0"/>
                <a:cs typeface="Times New Roman" pitchFamily="18" charset="0"/>
              </a:rPr>
              <a:t>ویمتاز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بانه عالي التجانس, </a:t>
            </a:r>
            <a:r>
              <a:rPr lang="ar-IQ" sz="2400" dirty="0" err="1" smtClean="0">
                <a:latin typeface="Times New Roman" pitchFamily="18" charset="0"/>
                <a:cs typeface="Times New Roman" pitchFamily="18" charset="0"/>
              </a:rPr>
              <a:t>ونفاذیته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dirty="0" err="1" smtClean="0">
                <a:latin typeface="Times New Roman" pitchFamily="18" charset="0"/>
                <a:cs typeface="Times New Roman" pitchFamily="18" charset="0"/>
              </a:rPr>
              <a:t>قلیلة</a:t>
            </a:r>
            <a:endParaRPr lang="ar-IQ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الصخور الرسوبية: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وتتشكل نتيجة تراكم طبقي على فترات طويلة، وتمتاز بوجودها على هيئة طبقات، وبكبر مساماتها، واحتمالية وجود مواد عضوية فيها، كما تمتاز بضعف قوتها</a:t>
            </a:r>
          </a:p>
          <a:p>
            <a:pPr marL="82296" indent="0" algn="r">
              <a:buNone/>
            </a:pPr>
            <a:r>
              <a:rPr lang="ar-IQ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الصخور المتحولة: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وهي أساساً صخور رسوبية، ولكن نتيجةً للضغوط تحول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تركيبها النسيجي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إلى تركيب آخر يختلف عن الصخور الرسوبية، ويمكن القول أنها خليط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بين النوعين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السابقين. لذا فان صفاتها تقع بين النارية والرسوبية فهي أقل جودة من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الصخور النارية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من حيث القوة والمسامية والوزن وأفضل من الصخور الرسوبية في ذلك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والمثال المعروف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والمشهور في قطاع غزة للصخور المتحولة </a:t>
            </a:r>
            <a:r>
              <a:rPr lang="ar-IQ" sz="2400" dirty="0" err="1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 الرخام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ومنه </a:t>
            </a:r>
            <a:r>
              <a:rPr lang="ar-IQ" sz="2400" dirty="0" err="1">
                <a:latin typeface="Times New Roman" pitchFamily="18" charset="0"/>
                <a:cs typeface="Times New Roman" pitchFamily="18" charset="0"/>
              </a:rPr>
              <a:t>الكرارة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والرخام </a:t>
            </a:r>
            <a:r>
              <a:rPr lang="ar-IQ" sz="2400" dirty="0" err="1" smtClean="0">
                <a:latin typeface="Times New Roman" pitchFamily="18" charset="0"/>
                <a:cs typeface="Times New Roman" pitchFamily="18" charset="0"/>
              </a:rPr>
              <a:t>الخلیلي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19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7584" y="404664"/>
            <a:ext cx="7992888" cy="5699720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الخواص الهندسية </a:t>
            </a:r>
            <a:r>
              <a:rPr lang="ar-IQ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للحجارة</a:t>
            </a:r>
          </a:p>
          <a:p>
            <a:pPr marL="82296" indent="0" algn="r">
              <a:buNone/>
            </a:pP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 كالحجارة الرملية او طبقية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ar-IQ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التركيب العام: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تكون الحجارة اما حبيبية التركيب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كالصخور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الرسوبية او </a:t>
            </a:r>
            <a:r>
              <a:rPr lang="ar-IQ" sz="2300" dirty="0" err="1">
                <a:latin typeface="Times New Roman" pitchFamily="18" charset="0"/>
                <a:cs typeface="Times New Roman" pitchFamily="18" charset="0"/>
              </a:rPr>
              <a:t>رقائقية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 كالصخور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المتحولة ،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ولا تكون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الرقائق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(في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هذه الحالة نتيجة عملية الترسيب او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التراكم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بل نتيجة التحول بفعل الضغط او الحرارة الامر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الذي ينتج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عنه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تراكيب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غير متجانسة احيانا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r">
              <a:buNone/>
            </a:pPr>
            <a:r>
              <a:rPr lang="ar-IQ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الدوام: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يعتمد دوام الحجارة على تركيبها العام وتكوينها الكيميائي وعلى مدى تعرضها للهواء الجوي فتعتبر الحجارة المتبلورة وخاصة النارية منها ذات دوام عالي.</a:t>
            </a:r>
          </a:p>
          <a:p>
            <a:pPr marL="82296" indent="0" algn="r">
              <a:buNone/>
            </a:pPr>
            <a:r>
              <a:rPr lang="ar-IQ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IQ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نعومة </a:t>
            </a:r>
            <a:r>
              <a:rPr lang="ar-IQ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الحبيبات: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قد تكون الحجارة ذات حبيبات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خشنة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او ناعمة وتمتاز الحجارة ذات الحبيبة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الناعمة بانها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سهلة التشكيل وصالحة للأعمال الفنية التي تتطلب نحت الحجارة.</a:t>
            </a:r>
          </a:p>
          <a:p>
            <a:pPr marL="82296" indent="0" algn="r">
              <a:buNone/>
            </a:pPr>
            <a:r>
              <a:rPr lang="ar-IQ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ar-IQ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المسامية والامتصاص</a:t>
            </a:r>
            <a:r>
              <a:rPr lang="ar-IQ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تعتمد مسامية الحجارة على الكيفية التي تترابط بها مكوناتها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،وتتأثر قابلية الحجارة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على الامتصاص على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التركيب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الكيميائي والمعدني للصخور فتتراوح نسبة الامتصاص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بين ٨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% او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اثر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للحجارة الرملية او الجيرية ذات المسامية العالية واقل من ٠.٥ % للحجارة ذات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المسامية الواطئة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مثل الرخام او </a:t>
            </a:r>
            <a:r>
              <a:rPr lang="ar-IQ" sz="2300" dirty="0" err="1" smtClean="0">
                <a:latin typeface="Times New Roman" pitchFamily="18" charset="0"/>
                <a:cs typeface="Times New Roman" pitchFamily="18" charset="0"/>
              </a:rPr>
              <a:t>الكرانيت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02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692696"/>
            <a:ext cx="7560840" cy="5555704"/>
          </a:xfrm>
        </p:spPr>
        <p:txBody>
          <a:bodyPr>
            <a:normAutofit fontScale="85000" lnSpcReduction="10000"/>
          </a:bodyPr>
          <a:lstStyle/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 التحمل: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يتراوح تحمل الحجارة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بين150- 1000كغم /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سم ٢ لذا فهي ذات قوة تحمل جيدة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عند استخدامها في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الأبنية ،فان بناء ذو ثلاث طوابق يسلط اجهاد مقدار ١٠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كغم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/سم ٢ أي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بالامكان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الاطمئنان عند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استخدام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الحجارة في البناء الا انه يجب معرفة تحملها عند استخدامها في السدود والجدران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الساندة والجسور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لتعرضها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للاجهادات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عالية.</a:t>
            </a:r>
          </a:p>
          <a:p>
            <a:pPr marL="82296" indent="0" algn="r">
              <a:buNone/>
            </a:pP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الصلادة</a:t>
            </a: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وهي مقاومة الحجارة لتأثيرات الاحتكاك وتعتبر مهمة عند استخدام الحجارة في اعمال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التبلية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وتغليف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الجدران المعرضة لظروف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تآكل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وتعرية.</a:t>
            </a:r>
          </a:p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 الكثافة: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تتراوح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الكثافة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بين ١٢٠٠ الى ٢٨٠٠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كغم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/م ٣ ويفضل استخدام الحجارة الخفيفة الوزن في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البناء لتقليل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الأحمال المنتقلة الى الأسس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وكذلك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لزيادة عزلها الحراري ، اما في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المنشآت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البحرية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والسدود والجدران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الساندة فيفضل استخدام الحجارة ذات الكثافة العالية لتوفير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استقرارية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اكثر لهذه المنشآت.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62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404664"/>
            <a:ext cx="8178112" cy="5843736"/>
          </a:xfrm>
        </p:spPr>
        <p:txBody>
          <a:bodyPr/>
          <a:lstStyle/>
          <a:p>
            <a:pPr marL="82296" indent="0" algn="r">
              <a:buNone/>
            </a:pPr>
            <a:r>
              <a:rPr lang="ar-IQ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الفحوصات الهندسية</a:t>
            </a:r>
          </a:p>
          <a:p>
            <a:pPr marL="82296" indent="0" algn="r">
              <a:buNone/>
            </a:pP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يخضع الحجر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لأغراض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البناء حسب المواصفة القياسية العراقية ١٣٨٧ لعام ١٩٨٩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22" y="1556792"/>
            <a:ext cx="806715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602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ar-IQ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الحجر الطبيعي </a:t>
            </a:r>
            <a:r>
              <a:rPr lang="ar-IQ" b="1" dirty="0" err="1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لأستخدامات</a:t>
            </a:r>
            <a:r>
              <a:rPr lang="ar-IQ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b="1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البناء</a:t>
            </a:r>
            <a:endParaRPr lang="en-US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59632" y="1268760"/>
            <a:ext cx="7498080" cy="5051648"/>
          </a:xfrm>
        </p:spPr>
        <p:txBody>
          <a:bodyPr>
            <a:normAutofit/>
          </a:bodyPr>
          <a:lstStyle/>
          <a:p>
            <a:pPr marL="82296" indent="0" algn="r">
              <a:buNone/>
            </a:pP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يخضع الحجر الطبيعي لاستخدامات البناء إلى المواصفة القياسية العراقية رقم( ١٣٨٧ ) لعام ١٩٨٩ وتضع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المتطلبات والمحددات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لأنواع الحجر وعلى النحو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الآتي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:-</a:t>
            </a:r>
          </a:p>
          <a:p>
            <a:pPr marL="82296" indent="0" algn="r">
              <a:buNone/>
            </a:pPr>
            <a:r>
              <a:rPr lang="ar-IQ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١- الرخام</a:t>
            </a:r>
          </a:p>
          <a:p>
            <a:pPr marL="82296" indent="0" algn="r">
              <a:buNone/>
            </a:pP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- الأصناف</a:t>
            </a:r>
          </a:p>
          <a:p>
            <a:pPr marL="82296" indent="0" algn="r">
              <a:buNone/>
            </a:pP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أ- </a:t>
            </a:r>
            <a:r>
              <a:rPr lang="ar-IQ" sz="2800" dirty="0" err="1" smtClean="0">
                <a:latin typeface="Times New Roman" pitchFamily="18" charset="0"/>
                <a:cs typeface="Times New Roman" pitchFamily="18" charset="0"/>
              </a:rPr>
              <a:t>كاربونات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الكالسيوم (معدن </a:t>
            </a:r>
            <a:r>
              <a:rPr lang="ar-IQ" sz="2800" dirty="0" err="1">
                <a:latin typeface="Times New Roman" pitchFamily="18" charset="0"/>
                <a:cs typeface="Times New Roman" pitchFamily="18" charset="0"/>
              </a:rPr>
              <a:t>الكلسايت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82296" indent="0" algn="r">
              <a:buNone/>
            </a:pP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ب - </a:t>
            </a:r>
            <a:r>
              <a:rPr lang="ar-IQ" sz="2800" dirty="0" err="1" smtClean="0">
                <a:latin typeface="Times New Roman" pitchFamily="18" charset="0"/>
                <a:cs typeface="Times New Roman" pitchFamily="18" charset="0"/>
              </a:rPr>
              <a:t>كاربونات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الكالسيوم والمغنيسيوم (معدن </a:t>
            </a:r>
            <a:r>
              <a:rPr lang="ar-IQ" sz="2800" dirty="0" err="1">
                <a:latin typeface="Times New Roman" pitchFamily="18" charset="0"/>
                <a:cs typeface="Times New Roman" pitchFamily="18" charset="0"/>
              </a:rPr>
              <a:t>الدولومايت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82296" indent="0" algn="r">
              <a:buNone/>
            </a:pP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ج - </a:t>
            </a:r>
            <a:r>
              <a:rPr lang="ar-IQ" sz="2800" dirty="0" err="1">
                <a:latin typeface="Times New Roman" pitchFamily="18" charset="0"/>
                <a:cs typeface="Times New Roman" pitchFamily="18" charset="0"/>
              </a:rPr>
              <a:t>سليكات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800" dirty="0" err="1">
                <a:latin typeface="Times New Roman" pitchFamily="18" charset="0"/>
                <a:cs typeface="Times New Roman" pitchFamily="18" charset="0"/>
              </a:rPr>
              <a:t>المغيسيوم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 (معدن </a:t>
            </a:r>
            <a:r>
              <a:rPr lang="ar-IQ" sz="2800" dirty="0" err="1">
                <a:latin typeface="Times New Roman" pitchFamily="18" charset="0"/>
                <a:cs typeface="Times New Roman" pitchFamily="18" charset="0"/>
              </a:rPr>
              <a:t>السربنتين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82296" indent="0" algn="r">
              <a:buNone/>
            </a:pP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د- حجر جيري من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مياه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الينابيع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6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5589240"/>
            <a:ext cx="8064896" cy="1070992"/>
          </a:xfrm>
        </p:spPr>
        <p:txBody>
          <a:bodyPr>
            <a:normAutofit/>
          </a:bodyPr>
          <a:lstStyle/>
          <a:p>
            <a:pPr algn="r"/>
            <a:r>
              <a:rPr lang="ar-IQ" sz="2000" dirty="0" smtClean="0">
                <a:effectLst/>
                <a:latin typeface="Times New Roman" pitchFamily="18" charset="0"/>
                <a:cs typeface="Times New Roman" pitchFamily="18" charset="0"/>
              </a:rPr>
              <a:t>ملاحظة: يكون </a:t>
            </a:r>
            <a:r>
              <a:rPr lang="ar-IQ" sz="2000" dirty="0">
                <a:effectLst/>
                <a:latin typeface="Times New Roman" pitchFamily="18" charset="0"/>
                <a:cs typeface="Times New Roman" pitchFamily="18" charset="0"/>
              </a:rPr>
              <a:t>الرخام خالي من العيوب من تشظي او تشقق او انفصال في خط الالتحام على جانبي العرق او الندبة او </a:t>
            </a:r>
            <a:r>
              <a:rPr lang="ar-IQ" sz="2000" dirty="0" smtClean="0">
                <a:effectLst/>
                <a:latin typeface="Times New Roman" pitchFamily="18" charset="0"/>
                <a:cs typeface="Times New Roman" pitchFamily="18" charset="0"/>
              </a:rPr>
              <a:t>أي شائبة </a:t>
            </a:r>
            <a:r>
              <a:rPr lang="ar-IQ" sz="2000" dirty="0">
                <a:effectLst/>
                <a:latin typeface="Times New Roman" pitchFamily="18" charset="0"/>
                <a:cs typeface="Times New Roman" pitchFamily="18" charset="0"/>
              </a:rPr>
              <a:t>توثر على صلادة ومتانة ومظهر الحجر</a:t>
            </a:r>
            <a:endParaRPr lang="en-US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35292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961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1800200"/>
          </a:xfrm>
        </p:spPr>
        <p:txBody>
          <a:bodyPr>
            <a:normAutofit fontScale="70000" lnSpcReduction="20000"/>
          </a:bodyPr>
          <a:lstStyle/>
          <a:p>
            <a:pPr marL="82296" indent="0" algn="r">
              <a:buNone/>
            </a:pPr>
            <a:r>
              <a:rPr lang="ar-IQ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٢- الحجر الرملي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الأصناف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أ-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حجر رملي :نسبة السليكا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لاتقل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عن ٦٠%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ب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- حجر رملي 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كوارتزي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: نسبة السليكا الحرة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لاتقل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عن ٩٠%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ج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ك</a:t>
            </a:r>
            <a:r>
              <a:rPr lang="ar-IQ" dirty="0" err="1" smtClean="0">
                <a:latin typeface="Times New Roman" pitchFamily="18" charset="0"/>
                <a:cs typeface="Times New Roman" pitchFamily="18" charset="0"/>
              </a:rPr>
              <a:t>وارتزايت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: نسبة السليكا الحرة </a:t>
            </a:r>
            <a:r>
              <a:rPr lang="ar-IQ" dirty="0" err="1">
                <a:latin typeface="Times New Roman" pitchFamily="18" charset="0"/>
                <a:cs typeface="Times New Roman" pitchFamily="18" charset="0"/>
              </a:rPr>
              <a:t>لاتقل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عن ٩٥%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799288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80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59632" y="332656"/>
            <a:ext cx="7560840" cy="2088232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٣- الحجر الجيري</a:t>
            </a: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الأصناف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- أ- واطئ الكثافة (١٧٦٠-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٢١٥٠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)كغم /م ٣</a:t>
            </a: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- ب - متوسط الكثافة (٢١٥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٠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-٢٥٠٠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)كغم /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م٣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ج – عالي الكثافة (أكثر من ٢٥٠٠ )كغم /م ٣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08921"/>
            <a:ext cx="7704856" cy="3125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1043608" y="5946177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ملاحظة: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يكون الحجر ذو صلادة ومتانة جيدة وخاليا من العيوب المرئية او تجمعات المواد التي توثر على المظهر </a:t>
            </a:r>
            <a:r>
              <a:rPr lang="ar-IQ" sz="2000" dirty="0" err="1" smtClean="0">
                <a:latin typeface="Times New Roman" pitchFamily="18" charset="0"/>
                <a:cs typeface="Times New Roman" pitchFamily="18" charset="0"/>
              </a:rPr>
              <a:t>اوالمقاومة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28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1756</TotalTime>
  <Words>724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انقلاب</vt:lpstr>
      <vt:lpstr>الاحجار</vt:lpstr>
      <vt:lpstr>PowerPoint Presentation</vt:lpstr>
      <vt:lpstr>PowerPoint Presentation</vt:lpstr>
      <vt:lpstr>PowerPoint Presentation</vt:lpstr>
      <vt:lpstr>PowerPoint Presentation</vt:lpstr>
      <vt:lpstr>الحجر الطبيعي لأستخدامات البناء</vt:lpstr>
      <vt:lpstr>ملاحظة: يكون الرخام خالي من العيوب من تشظي او تشقق او انفصال في خط الالتحام على جانبي العرق او الندبة او أي شائبة توثر على صلادة ومتانة ومظهر الحجر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الاحجار</dc:title>
  <dc:creator>wassan</dc:creator>
  <cp:lastModifiedBy>Maher</cp:lastModifiedBy>
  <cp:revision>16</cp:revision>
  <dcterms:created xsi:type="dcterms:W3CDTF">2020-06-12T05:34:31Z</dcterms:created>
  <dcterms:modified xsi:type="dcterms:W3CDTF">2020-06-22T07:42:30Z</dcterms:modified>
</cp:coreProperties>
</file>